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20"/>
  </p:notesMasterIdLst>
  <p:sldIdLst>
    <p:sldId id="279" r:id="rId2"/>
    <p:sldId id="280" r:id="rId3"/>
    <p:sldId id="305" r:id="rId4"/>
    <p:sldId id="281" r:id="rId5"/>
    <p:sldId id="282" r:id="rId6"/>
    <p:sldId id="287" r:id="rId7"/>
    <p:sldId id="317" r:id="rId8"/>
    <p:sldId id="291" r:id="rId9"/>
    <p:sldId id="284" r:id="rId10"/>
    <p:sldId id="318" r:id="rId11"/>
    <p:sldId id="312" r:id="rId12"/>
    <p:sldId id="306" r:id="rId13"/>
    <p:sldId id="313" r:id="rId14"/>
    <p:sldId id="286" r:id="rId15"/>
    <p:sldId id="293" r:id="rId16"/>
    <p:sldId id="315" r:id="rId17"/>
    <p:sldId id="321" r:id="rId18"/>
    <p:sldId id="31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EA6"/>
    <a:srgbClr val="0093DC"/>
    <a:srgbClr val="6CCDDA"/>
    <a:srgbClr val="3BADCD"/>
    <a:srgbClr val="D5D5D5"/>
    <a:srgbClr val="B0B0B0"/>
    <a:srgbClr val="12491C"/>
    <a:srgbClr val="E3E3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7" autoAdjust="0"/>
    <p:restoredTop sz="86325" autoAdjust="0"/>
  </p:normalViewPr>
  <p:slideViewPr>
    <p:cSldViewPr>
      <p:cViewPr>
        <p:scale>
          <a:sx n="87" d="100"/>
          <a:sy n="87" d="100"/>
        </p:scale>
        <p:origin x="-918" y="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40;&#1083;&#1077;&#1082;&#1089;&#1072;&#1085;&#1076;&#1088;\Desktop\&#1050;&#1085;&#1080;&#1075;&#1072;1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40;&#1083;&#1077;&#1082;&#1089;&#1072;&#1085;&#1076;&#1088;\Desktop\&#1050;&#1085;&#1080;&#1075;&#1072;1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40;&#1083;&#1077;&#1082;&#1089;&#1072;&#1085;&#1076;&#1088;\Desktop\&#1050;&#1085;&#1080;&#1075;&#1072;1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5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ln>
              <a:noFill/>
            </a:ln>
          </c:spPr>
          <c:dLbls>
            <c:dLbl>
              <c:idx val="0"/>
              <c:layout>
                <c:manualLayout>
                  <c:x val="8.2415557149932463E-3"/>
                  <c:y val="-1.23767924421653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813142257298514E-2"/>
                  <c:y val="-1.237679244216529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по состоянию на 07 марта 2013г.</c:v>
                </c:pt>
                <c:pt idx="1">
                  <c:v>принято за отчетный период (с 12.04.2012 г. по 07.03.2013г.)</c:v>
                </c:pt>
                <c:pt idx="2">
                  <c:v>вышли из состава НП
(с 12.04.2012 г. по 07.03.2013г.)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544</c:v>
                </c:pt>
                <c:pt idx="1">
                  <c:v>13</c:v>
                </c:pt>
                <c:pt idx="2">
                  <c:v>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Lbls>
            <c:dLbl>
              <c:idx val="0"/>
              <c:layout>
                <c:manualLayout>
                  <c:x val="1.813142257298514E-2"/>
                  <c:y val="-1.8565188663248033E-2"/>
                </c:manualLayout>
              </c:layout>
              <c:showVal val="1"/>
            </c:dLbl>
            <c:dLbl>
              <c:idx val="1"/>
              <c:layout>
                <c:manualLayout>
                  <c:x val="1.1538178000990549E-2"/>
                  <c:y val="3.0941981105413359E-3"/>
                </c:manualLayout>
              </c:layout>
              <c:showVal val="1"/>
            </c:dLbl>
            <c:dLbl>
              <c:idx val="2"/>
              <c:layout>
                <c:manualLayout>
                  <c:x val="1.813142257298514E-2"/>
                  <c:y val="-6.1883962210826675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по состоянию на 07 марта 2013г.</c:v>
                </c:pt>
                <c:pt idx="1">
                  <c:v>принято за отчетный период (с 12.04.2012 г. по 07.03.2013г.)</c:v>
                </c:pt>
                <c:pt idx="2">
                  <c:v>вышли из состава НП
(с 12.04.2012 г. по 07.03.2013г.)
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120</c:v>
                </c:pt>
                <c:pt idx="1">
                  <c:v>3</c:v>
                </c:pt>
                <c:pt idx="2">
                  <c:v>12</c:v>
                </c:pt>
              </c:numCache>
            </c:numRef>
          </c:val>
        </c:ser>
        <c:dLbls>
          <c:showVal val="1"/>
        </c:dLbls>
        <c:shape val="box"/>
        <c:axId val="76307456"/>
        <c:axId val="76309248"/>
        <c:axId val="0"/>
      </c:bar3DChart>
      <c:catAx>
        <c:axId val="763074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6309248"/>
        <c:crosses val="autoZero"/>
        <c:auto val="1"/>
        <c:lblAlgn val="ctr"/>
        <c:lblOffset val="100"/>
      </c:catAx>
      <c:valAx>
        <c:axId val="763092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630745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244133783481261"/>
          <c:y val="0.50060317372143837"/>
          <c:w val="0.87500000000000411"/>
          <c:h val="0.44137868183144191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gradFill rotWithShape="1">
                <a:gsLst>
                  <a:gs pos="0">
                    <a:srgbClr val="4F81BD">
                      <a:shade val="51000"/>
                      <a:satMod val="130000"/>
                    </a:srgbClr>
                  </a:gs>
                  <a:gs pos="80000">
                    <a:srgbClr val="4F81BD">
                      <a:shade val="93000"/>
                      <a:satMod val="130000"/>
                    </a:srgbClr>
                  </a:gs>
                  <a:gs pos="100000">
                    <a:srgbClr val="4F81B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rgbClr val="C0504D">
                      <a:shade val="51000"/>
                      <a:satMod val="130000"/>
                    </a:srgbClr>
                  </a:gs>
                  <a:gs pos="80000">
                    <a:srgbClr val="C0504D">
                      <a:shade val="93000"/>
                      <a:satMod val="130000"/>
                    </a:srgbClr>
                  </a:gs>
                  <a:gs pos="100000">
                    <a:srgbClr val="C0504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rgbClr val="9BBB59">
                      <a:shade val="51000"/>
                      <a:satMod val="130000"/>
                    </a:srgbClr>
                  </a:gs>
                  <a:gs pos="80000">
                    <a:srgbClr val="9BBB59">
                      <a:shade val="93000"/>
                      <a:satMod val="130000"/>
                    </a:srgbClr>
                  </a:gs>
                  <a:gs pos="100000">
                    <a:srgbClr val="9BBB59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gradFill rotWithShape="1">
                <a:gsLst>
                  <a:gs pos="0">
                    <a:srgbClr val="8064A2">
                      <a:shade val="51000"/>
                      <a:satMod val="130000"/>
                    </a:srgbClr>
                  </a:gs>
                  <a:gs pos="80000">
                    <a:srgbClr val="8064A2">
                      <a:shade val="93000"/>
                      <a:satMod val="130000"/>
                    </a:srgbClr>
                  </a:gs>
                  <a:gs pos="100000">
                    <a:srgbClr val="8064A2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14</a:t>
                    </a:r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>
                        <a:latin typeface="Arial" pitchFamily="34" charset="0"/>
                        <a:cs typeface="Arial" pitchFamily="34" charset="0"/>
                      </a:rPr>
                      <a:t>8</a:t>
                    </a:r>
                    <a:endParaRPr lang="en-US" sz="14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1.7927602799650111E-2"/>
                  <c:y val="-0.1208948187032176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Arial" pitchFamily="34" charset="0"/>
                        <a:cs typeface="Arial" pitchFamily="34" charset="0"/>
                      </a:rPr>
                      <a:t>2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Arial" pitchFamily="34" charset="0"/>
                        <a:cs typeface="Arial" pitchFamily="34" charset="0"/>
                      </a:rPr>
                      <a:t>2</a:t>
                    </a:r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4</a:t>
                    </a:r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Лист1!$A$16:$A$19</c:f>
              <c:strCache>
                <c:ptCount val="4"/>
                <c:pt idx="0">
                  <c:v>СРО в области строительства</c:v>
                </c:pt>
                <c:pt idx="1">
                  <c:v>СРО области проектирования</c:v>
                </c:pt>
                <c:pt idx="2">
                  <c:v>СРО в области в инженерных изысканиях</c:v>
                </c:pt>
                <c:pt idx="3">
                  <c:v>Всего</c:v>
                </c:pt>
              </c:strCache>
            </c:strRef>
          </c:cat>
          <c:val>
            <c:numRef>
              <c:f>Лист1!$B$16:$B$19</c:f>
              <c:numCache>
                <c:formatCode>General</c:formatCode>
                <c:ptCount val="4"/>
                <c:pt idx="0">
                  <c:v>13</c:v>
                </c:pt>
                <c:pt idx="1">
                  <c:v>8</c:v>
                </c:pt>
                <c:pt idx="2">
                  <c:v>2</c:v>
                </c:pt>
                <c:pt idx="3">
                  <c:v>23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10487018536401951"/>
          <c:y val="6.4668740510313724E-2"/>
          <c:w val="0.78483266816507569"/>
          <c:h val="0.46699348220568088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9.3055555555556793E-2"/>
          <c:y val="0.44805993000874889"/>
          <c:w val="0.90694444444444844"/>
          <c:h val="0.4645268299795897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gradFill rotWithShape="1">
                <a:gsLst>
                  <a:gs pos="0">
                    <a:srgbClr val="4F81BD">
                      <a:shade val="51000"/>
                      <a:satMod val="130000"/>
                    </a:srgbClr>
                  </a:gs>
                  <a:gs pos="80000">
                    <a:srgbClr val="4F81BD">
                      <a:shade val="93000"/>
                      <a:satMod val="130000"/>
                    </a:srgbClr>
                  </a:gs>
                  <a:gs pos="100000">
                    <a:srgbClr val="4F81B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rgbClr val="C0504D">
                      <a:shade val="51000"/>
                      <a:satMod val="130000"/>
                    </a:srgbClr>
                  </a:gs>
                  <a:gs pos="80000">
                    <a:srgbClr val="C0504D">
                      <a:shade val="93000"/>
                      <a:satMod val="130000"/>
                    </a:srgbClr>
                  </a:gs>
                  <a:gs pos="100000">
                    <a:srgbClr val="C0504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rgbClr val="9BBB59">
                      <a:shade val="51000"/>
                      <a:satMod val="130000"/>
                    </a:srgbClr>
                  </a:gs>
                  <a:gs pos="80000">
                    <a:srgbClr val="9BBB59">
                      <a:shade val="93000"/>
                      <a:satMod val="130000"/>
                    </a:srgbClr>
                  </a:gs>
                  <a:gs pos="100000">
                    <a:srgbClr val="9BBB59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explosion val="27"/>
            <c:spPr>
              <a:gradFill rotWithShape="1">
                <a:gsLst>
                  <a:gs pos="0">
                    <a:srgbClr val="8064A2">
                      <a:shade val="51000"/>
                      <a:satMod val="130000"/>
                    </a:srgbClr>
                  </a:gs>
                  <a:gs pos="80000">
                    <a:srgbClr val="8064A2">
                      <a:shade val="93000"/>
                      <a:satMod val="130000"/>
                    </a:srgbClr>
                  </a:gs>
                  <a:gs pos="100000">
                    <a:srgbClr val="8064A2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6.9345581802274722E-2"/>
                  <c:y val="5.939632545931778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Arial" pitchFamily="34" charset="0"/>
                        <a:cs typeface="Arial" pitchFamily="34" charset="0"/>
                      </a:rPr>
                      <a:t>2</a:t>
                    </a:r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62</a:t>
                    </a:r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Percent val="1"/>
            </c:dLbl>
            <c:dLbl>
              <c:idx val="1"/>
              <c:layout>
                <c:manualLayout>
                  <c:x val="-8.1574146981627585E-2"/>
                  <c:y val="-0.13819966948575868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Arial" pitchFamily="34" charset="0"/>
                        <a:cs typeface="Arial" pitchFamily="34" charset="0"/>
                      </a:rPr>
                      <a:t>1</a:t>
                    </a:r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80</a:t>
                    </a:r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Percent val="1"/>
            </c:dLbl>
            <c:dLbl>
              <c:idx val="2"/>
              <c:layout>
                <c:manualLayout>
                  <c:x val="-2.1116797900262468E-2"/>
                  <c:y val="-0.12921162632448718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39</a:t>
                    </a:r>
                    <a:endParaRPr lang="en-US" sz="14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Arial" pitchFamily="34" charset="0"/>
                        <a:cs typeface="Arial" pitchFamily="34" charset="0"/>
                      </a:rPr>
                      <a:t>481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Лист1!$A$8:$A$11</c:f>
              <c:strCache>
                <c:ptCount val="4"/>
                <c:pt idx="0">
                  <c:v>СРО в области строительства</c:v>
                </c:pt>
                <c:pt idx="1">
                  <c:v>СРО области проектирования</c:v>
                </c:pt>
                <c:pt idx="2">
                  <c:v>СРО в области в инженерных изысканиях</c:v>
                </c:pt>
                <c:pt idx="3">
                  <c:v>Всего</c:v>
                </c:pt>
              </c:strCache>
            </c:strRef>
          </c:cat>
          <c:val>
            <c:numRef>
              <c:f>Лист1!$B$8:$B$11</c:f>
              <c:numCache>
                <c:formatCode>General</c:formatCode>
                <c:ptCount val="4"/>
                <c:pt idx="0">
                  <c:v>235</c:v>
                </c:pt>
                <c:pt idx="1">
                  <c:v>164</c:v>
                </c:pt>
                <c:pt idx="2">
                  <c:v>28</c:v>
                </c:pt>
                <c:pt idx="3">
                  <c:v>427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1.4935914260717421E-2"/>
          <c:y val="2.4691358024691412E-2"/>
          <c:w val="0.8034612860892385"/>
          <c:h val="0.48416350733936114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spPr>
    <a:ln>
      <a:noFill/>
    </a:ln>
  </c:sp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9326620104769277E-2"/>
          <c:y val="0.32206934272260462"/>
          <c:w val="0.90881662074895275"/>
          <c:h val="0.477151072720315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dLbl>
              <c:idx val="1"/>
              <c:layout>
                <c:manualLayout>
                  <c:x val="7.4104744664224981E-3"/>
                  <c:y val="-7.3487205125356524E-3"/>
                </c:manualLayout>
              </c:layout>
              <c:showVal val="1"/>
            </c:dLbl>
            <c:dLbl>
              <c:idx val="3"/>
              <c:layout>
                <c:manualLayout>
                  <c:x val="1.4820948932844978E-3"/>
                  <c:y val="-3.458221417663833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Вступление в состав СРО</c:v>
                </c:pt>
                <c:pt idx="1">
                  <c:v>Внесение изменений</c:v>
                </c:pt>
                <c:pt idx="2">
                  <c:v>Замена формы свидетельства о допуске</c:v>
                </c:pt>
                <c:pt idx="3">
                  <c:v>Изменение юридического адреса </c:v>
                </c:pt>
                <c:pt idx="4">
                  <c:v>Изменение наименования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</c:v>
                </c:pt>
                <c:pt idx="1">
                  <c:v>246</c:v>
                </c:pt>
                <c:pt idx="2">
                  <c:v>317</c:v>
                </c:pt>
                <c:pt idx="3">
                  <c:v>17</c:v>
                </c:pt>
                <c:pt idx="4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3"/>
              <c:layout>
                <c:manualLayout>
                  <c:x val="1.0374664252991599E-2"/>
                  <c:y val="2.7665771341310659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Вступление в состав СРО</c:v>
                </c:pt>
                <c:pt idx="1">
                  <c:v>Внесение изменений</c:v>
                </c:pt>
                <c:pt idx="2">
                  <c:v>Замена формы свидетельства о допуске</c:v>
                </c:pt>
                <c:pt idx="3">
                  <c:v>Изменение юридического адреса </c:v>
                </c:pt>
                <c:pt idx="4">
                  <c:v>Изменение наименования 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</c:v>
                </c:pt>
                <c:pt idx="1">
                  <c:v>30</c:v>
                </c:pt>
                <c:pt idx="2">
                  <c:v>78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shape val="box"/>
        <c:axId val="76219520"/>
        <c:axId val="76221056"/>
        <c:axId val="0"/>
      </c:bar3DChart>
      <c:catAx>
        <c:axId val="762195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6221056"/>
        <c:crosses val="autoZero"/>
        <c:lblAlgn val="ctr"/>
        <c:lblOffset val="100"/>
      </c:catAx>
      <c:valAx>
        <c:axId val="7622105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6219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4484735122801479E-2"/>
          <c:y val="0.8736543570322256"/>
          <c:w val="0.5864858386416445"/>
          <c:h val="9.2628052220777246E-2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3BADCD"/>
              </a:solidFill>
            </c:spPr>
          </c:dPt>
          <c:dPt>
            <c:idx val="1"/>
            <c:spPr>
              <a:solidFill>
                <a:srgbClr val="9BBB59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8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800" b="1" dirty="0" smtClean="0">
                        <a:latin typeface="Arial" pitchFamily="34" charset="0"/>
                        <a:cs typeface="Arial" pitchFamily="34" charset="0"/>
                      </a:rPr>
                      <a:t>481</a:t>
                    </a:r>
                    <a:endParaRPr lang="en-US" sz="18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6.3963095009645504E-2"/>
                  <c:y val="6.8721464810788391E-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800" b="1" dirty="0" smtClean="0">
                        <a:latin typeface="Arial" pitchFamily="34" charset="0"/>
                        <a:cs typeface="Arial" pitchFamily="34" charset="0"/>
                      </a:rPr>
                      <a:t>84</a:t>
                    </a:r>
                    <a:endParaRPr lang="en-US" sz="1800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Percent val="1"/>
            </c:dLbl>
            <c:txPr>
              <a:bodyPr/>
              <a:lstStyle/>
              <a:p>
                <a:pPr>
                  <a:defRPr sz="18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Лист1!$A$66:$A$67</c:f>
              <c:strCache>
                <c:ptCount val="2"/>
                <c:pt idx="0">
                  <c:v>«ЮграСтрой» </c:v>
                </c:pt>
                <c:pt idx="1">
                  <c:v>«ЮграСтройПроект»</c:v>
                </c:pt>
              </c:strCache>
            </c:strRef>
          </c:cat>
          <c:val>
            <c:numRef>
              <c:f>Лист1!$B$66:$B$67</c:f>
              <c:numCache>
                <c:formatCode>General</c:formatCode>
                <c:ptCount val="2"/>
                <c:pt idx="0">
                  <c:v>534</c:v>
                </c:pt>
                <c:pt idx="1">
                  <c:v>144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8530326695726631E-2"/>
          <c:y val="5.7060653391453324E-2"/>
          <c:w val="0.66147940261539884"/>
          <c:h val="0.94293934660854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rgbClr val="C0504D"/>
            </a:solidFill>
          </c:spPr>
          <c:dPt>
            <c:idx val="0"/>
            <c:explosion val="43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2.9125124090154841E-2"/>
                  <c:y val="-0.2508341359243653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5.5949204568667948E-2"/>
                  <c:y val="8.6168494968494727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Лист1!$A$2:$A$4</c:f>
              <c:strCache>
                <c:ptCount val="2"/>
                <c:pt idx="0">
                  <c:v>запланировано проведение плановых проверок </c:v>
                </c:pt>
                <c:pt idx="1">
                  <c:v>с начала 2013 года экспертами проведено проверок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120</c:v>
                </c:pt>
                <c:pt idx="1">
                  <c:v>10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61430539975845"/>
          <c:y val="0.17424800022219808"/>
          <c:w val="0.32150146399504159"/>
          <c:h val="0.66803862070881181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9847111004760233E-2"/>
          <c:y val="6.6326913343911623E-2"/>
          <c:w val="0.61511263705742092"/>
          <c:h val="0.9155839284713853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explosion val="25"/>
          <c:dPt>
            <c:idx val="0"/>
            <c:spPr>
              <a:solidFill>
                <a:srgbClr val="3BADCD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2.5154308901925292E-2"/>
                  <c:y val="-0.250126374847239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544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layout>
                <c:manualLayout>
                  <c:x val="4.8894385141177402E-2"/>
                  <c:y val="8.28703060771025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dLblPos val="bestFit"/>
              <c:showVal val="1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запланировано проведение плановых проверок </c:v>
                </c:pt>
                <c:pt idx="1">
                  <c:v>с начала 2013 года экспертами проведено проверок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544</c:v>
                </c:pt>
                <c:pt idx="1">
                  <c:v>44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7033672032797809"/>
          <c:y val="0.16428915305706812"/>
          <c:w val="0.32677197979823808"/>
          <c:h val="0.69493759952597867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Отсутствие необходимого стажа работы по специальности</c:v>
                </c:pt>
                <c:pt idx="1">
                  <c:v>Не соответствующее требованиям образование, занимаемая должность </c:v>
                </c:pt>
                <c:pt idx="2">
                  <c:v>Отсутствие повышения квалификации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</c:v>
                </c:pt>
                <c:pt idx="1">
                  <c:v>20</c:v>
                </c:pt>
                <c:pt idx="2">
                  <c:v>187</c:v>
                </c:pt>
              </c:numCache>
            </c:numRef>
          </c:val>
        </c:ser>
        <c:shape val="box"/>
        <c:axId val="90346240"/>
        <c:axId val="90347776"/>
        <c:axId val="0"/>
      </c:bar3DChart>
      <c:catAx>
        <c:axId val="90346240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0347776"/>
        <c:crosses val="autoZero"/>
        <c:auto val="1"/>
        <c:lblAlgn val="ctr"/>
        <c:lblOffset val="100"/>
      </c:catAx>
      <c:valAx>
        <c:axId val="903477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03462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1.0374664252991498E-2"/>
                  <c:y val="-5.3911193407043204E-3"/>
                </c:manualLayout>
              </c:layout>
              <c:showVal val="1"/>
            </c:dLbl>
            <c:dLbl>
              <c:idx val="1"/>
              <c:layout>
                <c:manualLayout>
                  <c:x val="8.8925693597070674E-3"/>
                  <c:y val="-1.0782238681408625E-2"/>
                </c:manualLayout>
              </c:layout>
              <c:showVal val="1"/>
            </c:dLbl>
            <c:dLbl>
              <c:idx val="2"/>
              <c:layout>
                <c:manualLayout>
                  <c:x val="6.7442319667562617E-3"/>
                  <c:y val="1.947043077166024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Отсутствие необходимого стажа работы по специальности</c:v>
                </c:pt>
                <c:pt idx="1">
                  <c:v>Не соответствующее требованиям образование, занимаемая должность </c:v>
                </c:pt>
                <c:pt idx="2">
                  <c:v>Отсутствие повышения квалификации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15</c:v>
                </c:pt>
                <c:pt idx="2">
                  <c:v>62</c:v>
                </c:pt>
              </c:numCache>
            </c:numRef>
          </c:val>
        </c:ser>
        <c:shape val="box"/>
        <c:axId val="90431872"/>
        <c:axId val="90433408"/>
        <c:axId val="0"/>
      </c:bar3DChart>
      <c:catAx>
        <c:axId val="90431872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0433408"/>
        <c:crosses val="autoZero"/>
        <c:auto val="1"/>
        <c:lblAlgn val="ctr"/>
        <c:lblOffset val="100"/>
      </c:catAx>
      <c:valAx>
        <c:axId val="9043340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04318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7824140229630152E-2"/>
          <c:y val="0.12821100685782477"/>
          <c:w val="0.86835346838857352"/>
          <c:h val="0.4009438345234367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 НП «ЮграСтрой»</c:v>
                </c:pt>
              </c:strCache>
            </c:strRef>
          </c:tx>
          <c:spPr>
            <a:solidFill>
              <a:srgbClr val="3BADCD"/>
            </a:solidFill>
          </c:spPr>
          <c:dLbls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Органы государственной и муниципальной власти ХМАО - Югры</c:v>
                </c:pt>
                <c:pt idx="1">
                  <c:v>Ростехнадзор</c:v>
                </c:pt>
                <c:pt idx="2">
                  <c:v>Национальные объединения</c:v>
                </c:pt>
                <c:pt idx="3">
                  <c:v>Муниципальные заказчики</c:v>
                </c:pt>
                <c:pt idx="4">
                  <c:v>Разъяснения по форме свидетельств, взносам, необходимости вступления, иным вопросам</c:v>
                </c:pt>
                <c:pt idx="5">
                  <c:v>Предоставление выписки из протокола Правления</c:v>
                </c:pt>
                <c:pt idx="6">
                  <c:v>Предоставление выписки из реестра членов СРО НП</c:v>
                </c:pt>
                <c:pt idx="7">
                  <c:v>Предоставление копий учредительных документов</c:v>
                </c:pt>
                <c:pt idx="8">
                  <c:v>Итого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17</c:v>
                </c:pt>
                <c:pt idx="1">
                  <c:v>44</c:v>
                </c:pt>
                <c:pt idx="2">
                  <c:v>13</c:v>
                </c:pt>
                <c:pt idx="3">
                  <c:v>8</c:v>
                </c:pt>
                <c:pt idx="4">
                  <c:v>25</c:v>
                </c:pt>
                <c:pt idx="5">
                  <c:v>48</c:v>
                </c:pt>
                <c:pt idx="6">
                  <c:v>45</c:v>
                </c:pt>
                <c:pt idx="7">
                  <c:v>7</c:v>
                </c:pt>
                <c:pt idx="8">
                  <c:v>207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СРО НП «ЮграСтройПроект»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5"/>
              <c:layout>
                <c:manualLayout>
                  <c:x val="1.0642974535396451E-2"/>
                  <c:y val="-3.0408498672561367E-3"/>
                </c:manualLayout>
              </c:layout>
              <c:showVal val="1"/>
            </c:dLbl>
            <c:dLbl>
              <c:idx val="8"/>
              <c:layout>
                <c:manualLayout>
                  <c:x val="9.1225496017684378E-3"/>
                  <c:y val="-3.0408498672561666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Органы государственной и муниципальной власти ХМАО - Югры</c:v>
                </c:pt>
                <c:pt idx="1">
                  <c:v>Ростехнадзор</c:v>
                </c:pt>
                <c:pt idx="2">
                  <c:v>Национальные объединения</c:v>
                </c:pt>
                <c:pt idx="3">
                  <c:v>Муниципальные заказчики</c:v>
                </c:pt>
                <c:pt idx="4">
                  <c:v>Разъяснения по форме свидетельств, взносам, необходимости вступления, иным вопросам</c:v>
                </c:pt>
                <c:pt idx="5">
                  <c:v>Предоставление выписки из протокола Правления</c:v>
                </c:pt>
                <c:pt idx="6">
                  <c:v>Предоставление выписки из реестра членов СРО НП</c:v>
                </c:pt>
                <c:pt idx="7">
                  <c:v>Предоставление копий учредительных документов</c:v>
                </c:pt>
                <c:pt idx="8">
                  <c:v>Итого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5</c:v>
                </c:pt>
                <c:pt idx="1">
                  <c:v>38</c:v>
                </c:pt>
                <c:pt idx="2">
                  <c:v>9</c:v>
                </c:pt>
                <c:pt idx="3">
                  <c:v>2</c:v>
                </c:pt>
                <c:pt idx="4">
                  <c:v>11</c:v>
                </c:pt>
                <c:pt idx="5">
                  <c:v>15</c:v>
                </c:pt>
                <c:pt idx="6">
                  <c:v>25</c:v>
                </c:pt>
                <c:pt idx="7">
                  <c:v>3</c:v>
                </c:pt>
                <c:pt idx="8">
                  <c:v>108</c:v>
                </c:pt>
              </c:numCache>
            </c:numRef>
          </c:val>
        </c:ser>
        <c:shape val="box"/>
        <c:axId val="95575040"/>
        <c:axId val="95593216"/>
        <c:axId val="0"/>
      </c:bar3DChart>
      <c:catAx>
        <c:axId val="95575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5593216"/>
        <c:crosses val="autoZero"/>
        <c:auto val="1"/>
        <c:lblAlgn val="ctr"/>
        <c:lblOffset val="100"/>
      </c:catAx>
      <c:valAx>
        <c:axId val="955932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557504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21402016155293127"/>
          <c:y val="1.7540515932457083E-2"/>
          <c:w val="0.60448671411988764"/>
          <c:h val="0.18563326935576771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3FD917-32B8-40FF-8A94-BBDE96CE9954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0C7F734-6764-4894-B8CE-5D175BCEB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7F734-6764-4894-B8CE-5D175BCEB58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E75C5E-C398-4F70-A265-E570CCB6366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C9139-3D06-4973-AD1B-BEAE006DA8A7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5F0C-80F3-4122-B8D8-CA476A5C6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44D11-9B35-4CB0-829B-73BCA68AA5C9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47174-B620-41AB-9DFF-008EF65A7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F512F-EC76-4889-A275-C5039DF0E7F6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143CE-D650-45A5-820A-96FA3B0D9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36190-12CA-4DF0-B3B1-C03108126908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4CCBD-3135-4EF8-8B98-6E8C03DEE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B94B4-E0F7-4208-9745-695752D44444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78771-1935-44A2-943A-831A6B3D5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54A8C-7989-439D-A14C-0A91A6CC91E8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983AA-4AD7-4B55-8324-58BD3F114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177AD-83E8-40DC-B5F6-EB8063929853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6B8F6-BB59-4761-ABE6-26A2F125C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7D06-03EC-41C1-8FAC-2A7C440E7FF8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C0BF4-2493-4FB2-B61E-790F1CAD5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6122-4DF7-4BB0-A89E-5260E8A268DE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30EC-4AD6-44C7-96DF-6B39EB5CD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FF9EE-E724-49AF-94F4-38B94F666F54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D18E6-E1F9-4BB8-8528-A7165E3E5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58519-B960-41C8-B533-02EF3B039521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50B4E-01D7-4E9F-A6E1-FA278295F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533429-29C9-4EE8-8A76-518455D80727}" type="datetimeFigureOut">
              <a:rPr lang="ru-RU"/>
              <a:pPr>
                <a:defRPr/>
              </a:pPr>
              <a:t>20.03.2013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A806B0C-4978-4234-8D43-8416E55DB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6839666"/>
            <a:ext cx="9144000" cy="45719"/>
          </a:xfrm>
          <a:prstGeom prst="rect">
            <a:avLst/>
          </a:prstGeom>
          <a:solidFill>
            <a:srgbClr val="124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5576" y="2564904"/>
            <a:ext cx="792088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Годовой Отчет </a:t>
            </a:r>
            <a:r>
              <a:rPr lang="ru-RU" sz="3200" b="1" cap="all" spc="0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генераЛьного</a:t>
            </a:r>
            <a:r>
              <a:rPr lang="ru-RU" sz="3200" b="1" cap="all" spc="0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ru-RU" sz="3200" b="1" cap="all" spc="0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директора  </a:t>
            </a:r>
            <a:r>
              <a:rPr lang="ru-RU" sz="3200" b="1" cap="all" spc="0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Ср</a:t>
            </a:r>
            <a:r>
              <a:rPr lang="ru-RU" sz="3200" b="1" cap="all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о</a:t>
            </a:r>
            <a:r>
              <a:rPr lang="ru-RU" sz="3200" b="1" cap="all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3200" b="1" cap="all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нп</a:t>
            </a:r>
            <a:r>
              <a:rPr lang="ru-RU" sz="3200" b="1" cap="all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 «</a:t>
            </a:r>
            <a:r>
              <a:rPr lang="ru-RU" sz="3200" b="1" cap="all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юграстрой</a:t>
            </a:r>
            <a:r>
              <a:rPr lang="ru-RU" sz="3200" b="1" cap="all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»,</a:t>
            </a:r>
          </a:p>
          <a:p>
            <a:pPr algn="ctr"/>
            <a:r>
              <a:rPr lang="ru-RU" sz="3200" b="1" cap="all" spc="0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Сро</a:t>
            </a:r>
            <a:r>
              <a:rPr lang="ru-RU" sz="3200" b="1" cap="all" spc="0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3200" b="1" cap="all" spc="0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н</a:t>
            </a:r>
            <a:r>
              <a:rPr lang="ru-RU" sz="3200" b="1" cap="all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п</a:t>
            </a:r>
            <a:r>
              <a:rPr lang="ru-RU" sz="3200" b="1" cap="all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 «</a:t>
            </a:r>
            <a:r>
              <a:rPr lang="ru-RU" sz="3200" b="1" cap="all" dirty="0" err="1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юграстройпроект</a:t>
            </a:r>
            <a:r>
              <a:rPr lang="ru-RU" sz="3200" b="1" cap="all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» </a:t>
            </a:r>
          </a:p>
          <a:p>
            <a:pPr algn="ctr"/>
            <a:r>
              <a:rPr lang="ru-RU" sz="3200" b="1" cap="all" spc="0" dirty="0" smtClean="0">
                <a:ln w="0"/>
                <a:solidFill>
                  <a:schemeClr val="tx2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12700" stA="50000" endPos="50000" dist="5000" dir="5400000" sy="-100000" rotWithShape="0"/>
                </a:effectLst>
              </a:rPr>
              <a:t>За 2012 год </a:t>
            </a:r>
            <a:endParaRPr lang="ru-RU" sz="3200" b="1" cap="all" spc="0" dirty="0">
              <a:ln w="0"/>
              <a:solidFill>
                <a:schemeClr val="tx2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Численность некоммерческих партнерств (предприятий)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/>
        </p:nvGraphicFramePr>
        <p:xfrm>
          <a:off x="611560" y="2372883"/>
          <a:ext cx="8208912" cy="4485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5" name="Выноска 2 (с границей) 4"/>
          <p:cNvSpPr/>
          <p:nvPr/>
        </p:nvSpPr>
        <p:spPr>
          <a:xfrm>
            <a:off x="611188" y="2557463"/>
            <a:ext cx="2665412" cy="1255580"/>
          </a:xfrm>
          <a:prstGeom prst="accentCallout2">
            <a:avLst>
              <a:gd name="adj1" fmla="val 51000"/>
              <a:gd name="adj2" fmla="val 106807"/>
              <a:gd name="adj3" fmla="val 51000"/>
              <a:gd name="adj4" fmla="val 120269"/>
              <a:gd name="adj5" fmla="val 98762"/>
              <a:gd name="adj6" fmla="val 120083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В реестре Федеральной службы по экологическому, технологическому и атомному надзору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4283968" y="3717032"/>
          <a:ext cx="468052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251520" y="38541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саморегулируемых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организаций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 descr="Логотипы-СР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  <p:sp>
        <p:nvSpPr>
          <p:cNvPr id="19" name="Выноска 2 (с границей) 18"/>
          <p:cNvSpPr/>
          <p:nvPr/>
        </p:nvSpPr>
        <p:spPr>
          <a:xfrm>
            <a:off x="4716016" y="2636912"/>
            <a:ext cx="2665412" cy="1255580"/>
          </a:xfrm>
          <a:prstGeom prst="accentCallout2">
            <a:avLst>
              <a:gd name="adj1" fmla="val 51000"/>
              <a:gd name="adj2" fmla="val 106807"/>
              <a:gd name="adj3" fmla="val 51000"/>
              <a:gd name="adj4" fmla="val 120269"/>
              <a:gd name="adj5" fmla="val 99629"/>
              <a:gd name="adj6" fmla="val 120491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На территории Уральского Федерального округа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512" y="2948947"/>
            <a:ext cx="8784976" cy="27843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В связи с вступлением в силу Приказа Федеральной службы по экологическому, технологическому и атомному надзору от 05 июля 2011 года №356                              «О утверждении формы свидетельства о допуске к определенному виду или видам работ, которые оказывают влияние на безопасность объектов капитального строительства»,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всем членам партнерств была произведена замена свидетельств о допуске до 01 января 2013 года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179513" y="2372883"/>
            <a:ext cx="87129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Изменения в действующем законодательстве и нормативно-правовых актах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323528" y="1961456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Шапка_презентац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395536" y="2348881"/>
            <a:ext cx="748883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Организовано </a:t>
            </a:r>
            <a:r>
              <a:rPr lang="ru-RU" sz="14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23 заседания Правления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СРО НП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14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19 заседаний Правления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СРО НП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just"/>
            <a:r>
              <a:rPr lang="ru-RU" sz="1400" dirty="0" smtClean="0"/>
              <a:t>За отчетный период партнерствами было выдано </a:t>
            </a:r>
            <a:r>
              <a:rPr lang="ru-RU" sz="1400" b="1" dirty="0" smtClean="0"/>
              <a:t>717</a:t>
            </a:r>
            <a:r>
              <a:rPr lang="ru-RU" sz="1400" dirty="0" smtClean="0"/>
              <a:t> свидетельств о допуске: </a:t>
            </a:r>
          </a:p>
          <a:p>
            <a:pPr algn="just"/>
            <a:r>
              <a:rPr lang="ru-RU" sz="1400" b="1" dirty="0" smtClean="0"/>
              <a:t>602 - «</a:t>
            </a:r>
            <a:r>
              <a:rPr lang="ru-RU" sz="1400" b="1" dirty="0" err="1" smtClean="0"/>
              <a:t>ЮграСтрой</a:t>
            </a:r>
            <a:r>
              <a:rPr lang="ru-RU" sz="1400" b="1" dirty="0" smtClean="0"/>
              <a:t>», 115</a:t>
            </a:r>
            <a:r>
              <a:rPr lang="ru-RU" sz="1400" dirty="0" smtClean="0"/>
              <a:t> - </a:t>
            </a:r>
            <a:r>
              <a:rPr lang="ru-RU" sz="1400" b="1" dirty="0" smtClean="0"/>
              <a:t>«</a:t>
            </a:r>
            <a:r>
              <a:rPr lang="ru-RU" sz="1400" b="1" dirty="0" err="1" smtClean="0"/>
              <a:t>ЮграСтройПроект</a:t>
            </a:r>
            <a:r>
              <a:rPr lang="ru-RU" sz="1400" b="1" dirty="0" smtClean="0"/>
              <a:t>»</a:t>
            </a:r>
            <a:r>
              <a:rPr lang="ru-RU" sz="1400" dirty="0" smtClean="0"/>
              <a:t>:  </a:t>
            </a:r>
          </a:p>
          <a:p>
            <a:pPr algn="ctr"/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деятельности СРО НП «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», СРО НП «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228184" y="3236979"/>
            <a:ext cx="2715766" cy="18722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В рамках заседаний Правлений было рассмотрено 64 дела о приостановлении действия свидетельств о допуске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(59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5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»);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41 дело о прекращении членства в партнерствах (39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2 – «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»)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2293" name="TextBox 7"/>
          <p:cNvSpPr txBox="1">
            <a:spLocks noChangeArrowheads="1"/>
          </p:cNvSpPr>
          <p:nvPr/>
        </p:nvSpPr>
        <p:spPr bwMode="auto">
          <a:xfrm>
            <a:off x="250825" y="2420939"/>
            <a:ext cx="84578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За отчётный период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5 экспертов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отдела контроля выполнили подготовку документов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и провели плановых проверок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3068960"/>
          <a:ext cx="4139952" cy="304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Выноска 2 (граница и черта) 11"/>
          <p:cNvSpPr/>
          <p:nvPr/>
        </p:nvSpPr>
        <p:spPr>
          <a:xfrm>
            <a:off x="4355976" y="3068960"/>
            <a:ext cx="4608512" cy="3024336"/>
          </a:xfrm>
          <a:prstGeom prst="accentBorderCallout2">
            <a:avLst>
              <a:gd name="adj1" fmla="val 30537"/>
              <a:gd name="adj2" fmla="val -4011"/>
              <a:gd name="adj3" fmla="val 30537"/>
              <a:gd name="adj4" fmla="val -13188"/>
              <a:gd name="adj5" fmla="val 40328"/>
              <a:gd name="adj6" fmla="val -197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Каждый </a:t>
            </a:r>
            <a:r>
              <a:rPr lang="ru-RU" sz="1350" dirty="0">
                <a:latin typeface="Arial" pitchFamily="34" charset="0"/>
                <a:cs typeface="Arial" pitchFamily="34" charset="0"/>
              </a:rPr>
              <a:t>эксперт выполнил в среднем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117 </a:t>
            </a:r>
            <a:r>
              <a:rPr lang="ru-RU" sz="1350" b="1" dirty="0">
                <a:latin typeface="Arial" pitchFamily="34" charset="0"/>
                <a:cs typeface="Arial" pitchFamily="34" charset="0"/>
              </a:rPr>
              <a:t>камеральных проверок документов </a:t>
            </a:r>
            <a:r>
              <a:rPr lang="ru-RU" sz="1350" dirty="0">
                <a:latin typeface="Arial" pitchFamily="34" charset="0"/>
                <a:cs typeface="Arial" pitchFamily="34" charset="0"/>
              </a:rPr>
              <a:t>с целью выявления соответствия Требованиям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Партнерств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 smtClean="0">
                <a:latin typeface="Arial" pitchFamily="34" charset="0"/>
                <a:cs typeface="Arial" pitchFamily="34" charset="0"/>
              </a:rPr>
              <a:t>Совершено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219 </a:t>
            </a:r>
            <a:r>
              <a:rPr lang="ru-RU" sz="1350" b="1" dirty="0">
                <a:latin typeface="Arial" pitchFamily="34" charset="0"/>
                <a:cs typeface="Arial" pitchFamily="34" charset="0"/>
              </a:rPr>
              <a:t>выездов </a:t>
            </a:r>
            <a:r>
              <a:rPr lang="ru-RU" sz="1350" dirty="0">
                <a:latin typeface="Arial" pitchFamily="34" charset="0"/>
                <a:cs typeface="Arial" pitchFamily="34" charset="0"/>
              </a:rPr>
              <a:t>по месту нахождения членов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СРО: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350" dirty="0" smtClean="0">
                <a:latin typeface="Arial" pitchFamily="34" charset="0"/>
                <a:cs typeface="Arial" pitchFamily="34" charset="0"/>
              </a:rPr>
              <a:t>- совершено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208 выездов с привлечением автомобильного транспорта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 в другие города округа;</a:t>
            </a:r>
          </a:p>
          <a:p>
            <a:r>
              <a:rPr lang="ru-RU" sz="1350" dirty="0" smtClean="0">
                <a:latin typeface="Arial" pitchFamily="34" charset="0"/>
                <a:cs typeface="Arial" pitchFamily="34" charset="0"/>
              </a:rPr>
              <a:t>- оплачено в целом </a:t>
            </a:r>
            <a:r>
              <a:rPr lang="ru-RU" sz="1350" b="1" dirty="0" smtClean="0">
                <a:latin typeface="Arial" pitchFamily="34" charset="0"/>
                <a:cs typeface="Arial" pitchFamily="34" charset="0"/>
              </a:rPr>
              <a:t>20 суток проживания </a:t>
            </a:r>
            <a:r>
              <a:rPr lang="ru-RU" sz="1350" dirty="0" smtClean="0">
                <a:latin typeface="Arial" pitchFamily="34" charset="0"/>
                <a:cs typeface="Arial" pitchFamily="34" charset="0"/>
              </a:rPr>
              <a:t>в гостиницах других городов.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плановых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плановых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27"/>
          <p:cNvSpPr>
            <a:spLocks noGrp="1"/>
          </p:cNvSpPr>
          <p:nvPr>
            <p:ph type="body" sz="half" idx="2"/>
          </p:nvPr>
        </p:nvSpPr>
        <p:spPr>
          <a:xfrm>
            <a:off x="2051720" y="2780928"/>
            <a:ext cx="6768752" cy="3744415"/>
          </a:xfrm>
        </p:spPr>
        <p:txBody>
          <a:bodyPr/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Экспертами отдела контроля ведется постоянное сопровождение дел членов Партнерств, у которых в результате проведения плановых проверок были выявлены нарушения и в отношении которых назначены меры дисциплинарной ответственности с целью своевременного устранения выявленных нарушений.</a:t>
            </a:r>
          </a:p>
          <a:p>
            <a:pPr algn="just"/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По итогам проведения  контрольных мероприятий  в отчетном периоде </a:t>
            </a:r>
            <a:r>
              <a:rPr lang="ru-RU" sz="1600" b="1" dirty="0" smtClean="0">
                <a:solidFill>
                  <a:srgbClr val="0093DC"/>
                </a:solidFill>
                <a:latin typeface="Arial" pitchFamily="34" charset="0"/>
                <a:cs typeface="Arial" pitchFamily="34" charset="0"/>
              </a:rPr>
              <a:t>наблюдается значительное сокращение допускаемых членами партнерств нарушений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С целью сокращения нарушений сотрудниками партнерств проводится ряд мероприятий: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- ведется мониторинг по соблюдению правил страхования; 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осуществляется рассылка счетов на оплату ежегодного членского взноса. </a:t>
            </a:r>
          </a:p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" name="Рисунок 7" descr="vosklitsatelnyiy-zn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24945"/>
            <a:ext cx="2123728" cy="2768788"/>
          </a:xfrm>
          <a:prstGeom prst="rect">
            <a:avLst/>
          </a:prstGeom>
        </p:spPr>
      </p:pic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179390" y="2498725"/>
            <a:ext cx="87137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В соответствии с утвержденным «Графиком плановых проверок» в 2013 году: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РЕЗУЛЬТАТЫ Проведение плановых проверок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Выноска 3 (с границей) 17"/>
          <p:cNvSpPr/>
          <p:nvPr/>
        </p:nvSpPr>
        <p:spPr>
          <a:xfrm>
            <a:off x="1115616" y="3356992"/>
            <a:ext cx="252028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230123"/>
              <a:gd name="adj8" fmla="val -1843"/>
            </a:avLst>
          </a:prstGeom>
          <a:solidFill>
            <a:srgbClr val="3BADCD"/>
          </a:solidFill>
          <a:ln>
            <a:solidFill>
              <a:srgbClr val="3BADC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Выноска 3 (с границей) 18"/>
          <p:cNvSpPr/>
          <p:nvPr/>
        </p:nvSpPr>
        <p:spPr>
          <a:xfrm>
            <a:off x="5508104" y="3356992"/>
            <a:ext cx="324036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230123"/>
              <a:gd name="adj8" fmla="val -1843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«ЮГРАСТРОЙПРОЕКТ»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499992" y="3429000"/>
          <a:ext cx="4464496" cy="3072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251520" y="3525011"/>
          <a:ext cx="439248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" name="Рисунок 19" descr="Логотипы-СР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8197" name="TextBox 7"/>
          <p:cNvSpPr txBox="1">
            <a:spLocks noChangeArrowheads="1"/>
          </p:cNvSpPr>
          <p:nvPr/>
        </p:nvSpPr>
        <p:spPr bwMode="auto">
          <a:xfrm>
            <a:off x="179512" y="5061181"/>
            <a:ext cx="87906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Для организации и проведения данных мероприятий эксперты отдела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контроля подготовили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565 Актов плановых проверок,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 также по окончанию заседаний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изготовлено  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349 Решений Дисциплинарной Комиссии,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которые впоследствии </a:t>
            </a: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направлены членам Партнерств.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Дисциплинарные комиссии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Выноска 3 (с границей) 13"/>
          <p:cNvSpPr/>
          <p:nvPr/>
        </p:nvSpPr>
        <p:spPr>
          <a:xfrm>
            <a:off x="971599" y="2780928"/>
            <a:ext cx="252028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187794"/>
              <a:gd name="adj8" fmla="val -16528"/>
            </a:avLst>
          </a:prstGeom>
          <a:solidFill>
            <a:srgbClr val="3BADCD"/>
          </a:solidFill>
          <a:ln>
            <a:solidFill>
              <a:srgbClr val="3BADC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1" y="3284984"/>
            <a:ext cx="3672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19</a:t>
            </a:r>
            <a:r>
              <a:rPr lang="ru-RU" sz="1600" dirty="0" smtClean="0"/>
              <a:t>   заседаний </a:t>
            </a:r>
            <a:r>
              <a:rPr lang="ru-RU" sz="1600" dirty="0"/>
              <a:t>Дисциплинарной </a:t>
            </a:r>
            <a:r>
              <a:rPr lang="ru-RU" sz="1600" dirty="0" smtClean="0"/>
              <a:t>Комиссии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к</a:t>
            </a: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b="1" dirty="0" smtClean="0">
                <a:solidFill>
                  <a:srgbClr val="3BADCD"/>
                </a:solidFill>
              </a:rPr>
              <a:t>308 членам </a:t>
            </a:r>
            <a:r>
              <a:rPr lang="ru-RU" sz="1600" dirty="0" smtClean="0"/>
              <a:t>- применены </a:t>
            </a:r>
            <a:r>
              <a:rPr lang="ru-RU" sz="1600" dirty="0"/>
              <a:t>меры дисциплинарной ответственности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32041" y="3284984"/>
            <a:ext cx="3672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14</a:t>
            </a:r>
            <a:r>
              <a:rPr lang="ru-RU" sz="1600" dirty="0" smtClean="0"/>
              <a:t>  заседаний </a:t>
            </a:r>
            <a:r>
              <a:rPr lang="ru-RU" sz="1600" dirty="0"/>
              <a:t>Дисциплинарной </a:t>
            </a:r>
            <a:r>
              <a:rPr lang="ru-RU" sz="1600" dirty="0" smtClean="0"/>
              <a:t>Комиссии</a:t>
            </a:r>
          </a:p>
          <a:p>
            <a:pPr>
              <a:buFont typeface="Wingdings" pitchFamily="2" charset="2"/>
              <a:buChar char="q"/>
            </a:pPr>
            <a:r>
              <a:rPr lang="ru-RU" sz="1600" b="1" dirty="0" smtClean="0">
                <a:solidFill>
                  <a:schemeClr val="accent3"/>
                </a:solidFill>
              </a:rPr>
              <a:t> к 41 члену</a:t>
            </a:r>
            <a:r>
              <a:rPr lang="ru-RU" sz="1600" dirty="0" smtClean="0">
                <a:solidFill>
                  <a:srgbClr val="3BADCD"/>
                </a:solidFill>
              </a:rPr>
              <a:t> </a:t>
            </a:r>
            <a:r>
              <a:rPr lang="ru-RU" sz="1600" dirty="0" smtClean="0"/>
              <a:t>- применены </a:t>
            </a:r>
            <a:r>
              <a:rPr lang="ru-RU" sz="1600" dirty="0"/>
              <a:t>меры дисциплинарной ответственности</a:t>
            </a:r>
          </a:p>
        </p:txBody>
      </p:sp>
      <p:sp>
        <p:nvSpPr>
          <p:cNvPr id="18" name="Выноска 3 (с границей) 17"/>
          <p:cNvSpPr/>
          <p:nvPr/>
        </p:nvSpPr>
        <p:spPr>
          <a:xfrm>
            <a:off x="5220071" y="2780928"/>
            <a:ext cx="3240360" cy="360040"/>
          </a:xfrm>
          <a:prstGeom prst="accentCallout3">
            <a:avLst>
              <a:gd name="adj1" fmla="val 18750"/>
              <a:gd name="adj2" fmla="val -3559"/>
              <a:gd name="adj3" fmla="val 18750"/>
              <a:gd name="adj4" fmla="val -16667"/>
              <a:gd name="adj5" fmla="val 100000"/>
              <a:gd name="adj6" fmla="val -16667"/>
              <a:gd name="adj7" fmla="val 187794"/>
              <a:gd name="adj8" fmla="val -16528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СРО НП «ЮГРАСТРОЙПРОЕКТ»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Проведение  </a:t>
            </a:r>
            <a:r>
              <a:rPr lang="ru-RU" sz="1500" b="1" cap="all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ВНЕплановых</a:t>
            </a:r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проверок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27"/>
          <p:cNvSpPr>
            <a:spLocks noGrp="1"/>
          </p:cNvSpPr>
          <p:nvPr>
            <p:ph type="body" sz="half" idx="2"/>
          </p:nvPr>
        </p:nvSpPr>
        <p:spPr>
          <a:xfrm>
            <a:off x="467544" y="2660915"/>
            <a:ext cx="8208912" cy="3839369"/>
          </a:xfrm>
        </p:spPr>
        <p:txBody>
          <a:bodyPr/>
          <a:lstStyle/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3068960"/>
            <a:ext cx="56166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 smtClean="0"/>
          </a:p>
          <a:p>
            <a:pPr algn="just"/>
            <a:r>
              <a:rPr lang="ru-RU" dirty="0" smtClean="0"/>
              <a:t>За отчетный период в адрес партнерств поступило 9 письменных обращений, </a:t>
            </a:r>
            <a:r>
              <a:rPr lang="ru-RU" dirty="0" smtClean="0"/>
              <a:t>                           на </a:t>
            </a:r>
            <a:r>
              <a:rPr lang="ru-RU" dirty="0" smtClean="0"/>
              <a:t>основании которых было </a:t>
            </a:r>
            <a:r>
              <a:rPr lang="ru-RU" dirty="0" smtClean="0">
                <a:solidFill>
                  <a:srgbClr val="0093DC"/>
                </a:solidFill>
              </a:rPr>
              <a:t>организовано проведение 3 внеплановых проверок</a:t>
            </a:r>
            <a:r>
              <a:rPr lang="ru-RU" dirty="0" smtClean="0"/>
              <a:t>, по итогам которых предприятия были  приведены </a:t>
            </a:r>
            <a:r>
              <a:rPr lang="ru-RU" dirty="0" smtClean="0"/>
              <a:t>к соответствию </a:t>
            </a:r>
            <a:r>
              <a:rPr lang="ru-RU" dirty="0" smtClean="0"/>
              <a:t>требованиям партнерств </a:t>
            </a:r>
            <a:r>
              <a:rPr lang="ru-RU" dirty="0" smtClean="0"/>
              <a:t>и </a:t>
            </a:r>
            <a:r>
              <a:rPr lang="ru-RU" dirty="0" smtClean="0"/>
              <a:t>соблюдению технических регламентов </a:t>
            </a:r>
            <a:r>
              <a:rPr lang="ru-RU" dirty="0" smtClean="0"/>
              <a:t>при </a:t>
            </a:r>
            <a:r>
              <a:rPr lang="ru-RU" dirty="0" smtClean="0"/>
              <a:t>производстве работ. </a:t>
            </a:r>
            <a:endParaRPr lang="ru-RU" dirty="0"/>
          </a:p>
        </p:txBody>
      </p:sp>
      <p:pic>
        <p:nvPicPr>
          <p:cNvPr id="12" name="Рисунок 11" descr="index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2852935"/>
            <a:ext cx="2520280" cy="3154271"/>
          </a:xfrm>
          <a:prstGeom prst="rect">
            <a:avLst/>
          </a:prstGeom>
        </p:spPr>
      </p:pic>
      <p:pic>
        <p:nvPicPr>
          <p:cNvPr id="15" name="Рисунок 14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539552" y="4077072"/>
          <a:ext cx="8208912" cy="27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СРО НП «ЮГРАСТРОЙ»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79512" y="2420890"/>
            <a:ext cx="5491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</a:t>
            </a:r>
            <a:r>
              <a:rPr lang="ru-RU" sz="1600" dirty="0" smtClean="0"/>
              <a:t>предприятий-членов – </a:t>
            </a:r>
            <a:r>
              <a:rPr lang="ru-RU" sz="1600" b="1" dirty="0" smtClean="0">
                <a:solidFill>
                  <a:srgbClr val="3BADCD"/>
                </a:solidFill>
              </a:rPr>
              <a:t>544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Проведено заседаний Аттестационной комиссии 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rgbClr val="3BADCD"/>
                </a:solidFill>
              </a:rPr>
              <a:t>22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предприятий – </a:t>
            </a:r>
            <a:r>
              <a:rPr lang="ru-RU" sz="1600" b="1" dirty="0" smtClean="0">
                <a:solidFill>
                  <a:srgbClr val="3BADCD"/>
                </a:solidFill>
              </a:rPr>
              <a:t>353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Рассмотрено заявлений от </a:t>
            </a:r>
            <a:r>
              <a:rPr lang="ru-RU" sz="1600" dirty="0" smtClean="0"/>
              <a:t>специалистов – </a:t>
            </a:r>
            <a:r>
              <a:rPr lang="ru-RU" sz="1600" b="1" dirty="0" smtClean="0">
                <a:solidFill>
                  <a:srgbClr val="3BADCD"/>
                </a:solidFill>
              </a:rPr>
              <a:t>4653</a:t>
            </a:r>
          </a:p>
          <a:p>
            <a:pPr>
              <a:buClr>
                <a:srgbClr val="3BADCD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специалистов – </a:t>
            </a:r>
            <a:r>
              <a:rPr lang="ru-RU" sz="1600" b="1" dirty="0" smtClean="0">
                <a:solidFill>
                  <a:srgbClr val="3BADCD"/>
                </a:solidFill>
              </a:rPr>
              <a:t>4401</a:t>
            </a:r>
            <a:endParaRPr lang="ru-RU" sz="1600" b="1" dirty="0">
              <a:solidFill>
                <a:srgbClr val="3BADC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3978737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 Не </a:t>
            </a:r>
            <a:r>
              <a:rPr lang="ru-RU" sz="1400" b="1" dirty="0">
                <a:solidFill>
                  <a:srgbClr val="C00000"/>
                </a:solidFill>
              </a:rPr>
              <a:t>соответствуют требованиям Положения об аттестации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СРО НП «ЮГРАСТРОЙПРОЕКТ»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179512" y="2372884"/>
            <a:ext cx="5491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</a:t>
            </a:r>
            <a:r>
              <a:rPr lang="ru-RU" sz="1600" dirty="0" smtClean="0"/>
              <a:t>предприятий-членов – </a:t>
            </a:r>
            <a:r>
              <a:rPr lang="ru-RU" sz="1600" b="1" dirty="0" smtClean="0">
                <a:solidFill>
                  <a:schemeClr val="accent3"/>
                </a:solidFill>
              </a:rPr>
              <a:t>120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Проведено заседаний Аттестационной комиссии </a:t>
            </a:r>
            <a:r>
              <a:rPr lang="ru-RU" sz="1600" dirty="0" smtClean="0"/>
              <a:t>– </a:t>
            </a:r>
            <a:r>
              <a:rPr lang="ru-RU" sz="1600" b="1" dirty="0" smtClean="0">
                <a:solidFill>
                  <a:schemeClr val="accent3"/>
                </a:solidFill>
              </a:rPr>
              <a:t>19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предприятий – </a:t>
            </a:r>
            <a:r>
              <a:rPr lang="ru-RU" sz="1600" b="1" dirty="0" smtClean="0">
                <a:solidFill>
                  <a:schemeClr val="accent3"/>
                </a:solidFill>
              </a:rPr>
              <a:t>60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Рассмотрено заявлений от </a:t>
            </a:r>
            <a:r>
              <a:rPr lang="ru-RU" sz="1600" dirty="0" smtClean="0"/>
              <a:t>специалистов –</a:t>
            </a:r>
            <a:r>
              <a:rPr lang="ru-RU" sz="1600" dirty="0" smtClean="0">
                <a:solidFill>
                  <a:schemeClr val="accent3"/>
                </a:solidFill>
              </a:rPr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786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</a:pPr>
            <a:r>
              <a:rPr lang="ru-RU" sz="1600" dirty="0"/>
              <a:t>Количество аттестованных </a:t>
            </a:r>
            <a:r>
              <a:rPr lang="ru-RU" sz="1600" dirty="0" smtClean="0"/>
              <a:t>специалистов –</a:t>
            </a:r>
            <a:r>
              <a:rPr lang="ru-RU" sz="1600" dirty="0" smtClean="0">
                <a:solidFill>
                  <a:schemeClr val="accent3"/>
                </a:solidFill>
              </a:rPr>
              <a:t> </a:t>
            </a:r>
            <a:r>
              <a:rPr lang="ru-RU" sz="1600" b="1" dirty="0" smtClean="0">
                <a:solidFill>
                  <a:schemeClr val="accent3"/>
                </a:solidFill>
              </a:rPr>
              <a:t>707</a:t>
            </a:r>
            <a:endParaRPr lang="ru-RU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51520" y="3717032"/>
          <a:ext cx="8568952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979712" y="3882728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      Не </a:t>
            </a:r>
            <a:r>
              <a:rPr lang="ru-RU" sz="1400" b="1" dirty="0">
                <a:solidFill>
                  <a:srgbClr val="C00000"/>
                </a:solidFill>
              </a:rPr>
              <a:t>соответствуют требованиям Положения об аттестации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131840" y="2553864"/>
            <a:ext cx="583264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Clr>
                <a:schemeClr val="accent3"/>
              </a:buClr>
            </a:pPr>
            <a:endParaRPr lang="ru-RU" sz="1400" dirty="0" smtClean="0"/>
          </a:p>
          <a:p>
            <a:pPr algn="just">
              <a:buClr>
                <a:schemeClr val="accent3"/>
              </a:buClr>
            </a:pPr>
            <a:endParaRPr lang="ru-RU" sz="1400" dirty="0" smtClean="0"/>
          </a:p>
          <a:p>
            <a:pPr algn="just">
              <a:buClr>
                <a:schemeClr val="accent3"/>
              </a:buClr>
            </a:pPr>
            <a:r>
              <a:rPr lang="ru-RU" sz="1600" dirty="0" smtClean="0"/>
              <a:t>Обращаем внимание на необходимость обязательного прохождения аттестации специалистами Вашей организации, заявленными на получение Свидетельства о допуске. </a:t>
            </a:r>
          </a:p>
          <a:p>
            <a:pPr algn="just">
              <a:buClr>
                <a:schemeClr val="accent3"/>
              </a:buClr>
            </a:pPr>
            <a:endParaRPr lang="ru-RU" sz="1600" dirty="0" smtClean="0"/>
          </a:p>
          <a:p>
            <a:pPr algn="just">
              <a:buClr>
                <a:schemeClr val="accent3"/>
              </a:buClr>
            </a:pPr>
            <a:r>
              <a:rPr lang="ru-RU" sz="1600" dirty="0" smtClean="0"/>
              <a:t>При проведении проверок на соответствие выданным допускам будет учитываться наличие у заявленных специалистов аттестатов, выданных по правилам, установленным Положением об аттестации. </a:t>
            </a:r>
          </a:p>
          <a:p>
            <a:pPr algn="just">
              <a:buClr>
                <a:schemeClr val="accent3"/>
              </a:buClr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algn="ctr">
              <a:buClr>
                <a:schemeClr val="accent3"/>
              </a:buClr>
            </a:pPr>
            <a:r>
              <a:rPr lang="ru-RU" sz="1600" b="1" dirty="0" smtClean="0">
                <a:solidFill>
                  <a:srgbClr val="FF0000"/>
                </a:solidFill>
              </a:rPr>
              <a:t>Аттестация проводится для членов партнерств </a:t>
            </a:r>
            <a:r>
              <a:rPr lang="ru-RU" sz="1600" b="1" dirty="0" smtClean="0">
                <a:solidFill>
                  <a:srgbClr val="FF0000"/>
                </a:solidFill>
              </a:rPr>
              <a:t>бесплатно</a:t>
            </a:r>
            <a:endParaRPr lang="ru-RU" sz="1600" b="1" dirty="0" smtClean="0">
              <a:solidFill>
                <a:srgbClr val="FF0000"/>
              </a:solidFill>
            </a:endParaRPr>
          </a:p>
        </p:txBody>
      </p:sp>
      <p:pic>
        <p:nvPicPr>
          <p:cNvPr id="8" name="Рисунок 7" descr="images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44958"/>
            <a:ext cx="3056966" cy="3072341"/>
          </a:xfrm>
          <a:prstGeom prst="rect">
            <a:avLst/>
          </a:prstGeom>
        </p:spPr>
      </p:pic>
      <p:pic>
        <p:nvPicPr>
          <p:cNvPr id="14" name="Рисунок 13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1270" name="TextBox 7"/>
          <p:cNvSpPr txBox="1">
            <a:spLocks noChangeArrowheads="1"/>
          </p:cNvSpPr>
          <p:nvPr/>
        </p:nvSpPr>
        <p:spPr bwMode="auto">
          <a:xfrm>
            <a:off x="107504" y="2508860"/>
            <a:ext cx="37799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Проводится работа по освещению деятельности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саморегулируемых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организаций и членов СРО на официальных сайтах, обеспечивается связь партнерств со средствами массовой информации, общественными  и профессиональными объединениями.</a:t>
            </a:r>
          </a:p>
          <a:p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В 2012 году были обновлены</a:t>
            </a:r>
          </a:p>
          <a:p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официальные сайты СРО НП «</a:t>
            </a:r>
            <a:r>
              <a:rPr lang="ru-RU" sz="1600" b="1" dirty="0" err="1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ЮграСтрой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», СРО НП «</a:t>
            </a:r>
            <a:r>
              <a:rPr lang="ru-RU" sz="1600" b="1" dirty="0" err="1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ЮграСтройПроект</a:t>
            </a:r>
            <a:r>
              <a:rPr lang="ru-RU" sz="1600" b="1" dirty="0" smtClean="0">
                <a:solidFill>
                  <a:srgbClr val="3BADCD"/>
                </a:solidFill>
                <a:latin typeface="Arial" pitchFamily="34" charset="0"/>
                <a:cs typeface="Arial" pitchFamily="34" charset="0"/>
              </a:rPr>
              <a:t>».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Сайты некоммерческих партнерств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Сайт ЮС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2420888"/>
            <a:ext cx="5256584" cy="4248472"/>
          </a:xfrm>
          <a:prstGeom prst="rect">
            <a:avLst/>
          </a:prstGeom>
        </p:spPr>
      </p:pic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Консультирование, ответы на запросы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Диаграмма 12"/>
          <p:cNvGraphicFramePr/>
          <p:nvPr/>
        </p:nvGraphicFramePr>
        <p:xfrm>
          <a:off x="395536" y="2492896"/>
          <a:ext cx="835292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588224" y="5445224"/>
            <a:ext cx="2339752" cy="12481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За отчетный период сотрудниками партнерств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исполнено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315 обращений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Консультирование, ответы на запросы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107504" y="2372883"/>
            <a:ext cx="88569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 descr="эксперт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389108"/>
            <a:ext cx="2520280" cy="1848233"/>
          </a:xfrm>
          <a:prstGeom prst="rect">
            <a:avLst/>
          </a:prstGeom>
        </p:spPr>
      </p:pic>
      <p:sp>
        <p:nvSpPr>
          <p:cNvPr id="19" name="Прямоугольная выноска 18"/>
          <p:cNvSpPr/>
          <p:nvPr/>
        </p:nvSpPr>
        <p:spPr>
          <a:xfrm>
            <a:off x="6300192" y="2708920"/>
            <a:ext cx="2088232" cy="1056117"/>
          </a:xfrm>
          <a:prstGeom prst="wedgeRectCallout">
            <a:avLst>
              <a:gd name="adj1" fmla="val -67445"/>
              <a:gd name="adj2" fmla="val -660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Телефонные</a:t>
            </a:r>
          </a:p>
          <a:p>
            <a:pPr algn="ctr"/>
            <a:r>
              <a:rPr lang="ru-RU" sz="1600" b="1" dirty="0" smtClean="0"/>
              <a:t>консультации </a:t>
            </a:r>
            <a:endParaRPr lang="ru-RU" sz="1600" b="1" dirty="0"/>
          </a:p>
        </p:txBody>
      </p:sp>
      <p:pic>
        <p:nvPicPr>
          <p:cNvPr id="20" name="Рисунок 19" descr="телефон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2756925"/>
            <a:ext cx="1440160" cy="1708312"/>
          </a:xfrm>
          <a:prstGeom prst="rect">
            <a:avLst/>
          </a:prstGeom>
        </p:spPr>
      </p:pic>
      <p:pic>
        <p:nvPicPr>
          <p:cNvPr id="21" name="Рисунок 20" descr="люд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4773149"/>
            <a:ext cx="2016224" cy="1508787"/>
          </a:xfrm>
          <a:prstGeom prst="rect">
            <a:avLst/>
          </a:prstGeom>
        </p:spPr>
      </p:pic>
      <p:sp>
        <p:nvSpPr>
          <p:cNvPr id="22" name="Стрелка вправо 21"/>
          <p:cNvSpPr/>
          <p:nvPr/>
        </p:nvSpPr>
        <p:spPr>
          <a:xfrm rot="20179550">
            <a:off x="3048663" y="3859856"/>
            <a:ext cx="1296144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152561">
            <a:off x="2987279" y="5145448"/>
            <a:ext cx="1296144" cy="28803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6876256" y="4725144"/>
            <a:ext cx="2088232" cy="864096"/>
          </a:xfrm>
          <a:prstGeom prst="wedgeRectCallout">
            <a:avLst>
              <a:gd name="adj1" fmla="val -72658"/>
              <a:gd name="adj2" fmla="val 850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Посетители </a:t>
            </a:r>
            <a:endParaRPr lang="ru-RU" sz="1600" b="1" dirty="0"/>
          </a:p>
        </p:txBody>
      </p:sp>
      <p:sp>
        <p:nvSpPr>
          <p:cNvPr id="28" name="Прямоугольная выноска 27"/>
          <p:cNvSpPr/>
          <p:nvPr/>
        </p:nvSpPr>
        <p:spPr>
          <a:xfrm>
            <a:off x="827584" y="3332990"/>
            <a:ext cx="1872208" cy="768085"/>
          </a:xfrm>
          <a:prstGeom prst="wedgeRectCallout">
            <a:avLst>
              <a:gd name="adj1" fmla="val -20252"/>
              <a:gd name="adj2" fmla="val 9021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сотрудники партнерств</a:t>
            </a:r>
            <a:endParaRPr lang="ru-RU" sz="1600" dirty="0"/>
          </a:p>
        </p:txBody>
      </p:sp>
      <p:pic>
        <p:nvPicPr>
          <p:cNvPr id="17" name="Рисунок 16" descr="Логотипы-СР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23557" name="TextBox 13"/>
          <p:cNvSpPr txBox="1">
            <a:spLocks noChangeArrowheads="1"/>
          </p:cNvSpPr>
          <p:nvPr/>
        </p:nvSpPr>
        <p:spPr bwMode="auto">
          <a:xfrm>
            <a:off x="3203849" y="2486026"/>
            <a:ext cx="576076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2012 году был проведен ряд мероприятий по </a:t>
            </a:r>
            <a:r>
              <a:rPr lang="ru-RU" b="1" dirty="0" smtClean="0">
                <a:solidFill>
                  <a:srgbClr val="FF0000"/>
                </a:solidFill>
              </a:rPr>
              <a:t>оптимизации сметы расходов </a:t>
            </a:r>
            <a:r>
              <a:rPr lang="ru-RU" dirty="0" smtClean="0"/>
              <a:t>СРО НП «</a:t>
            </a:r>
            <a:r>
              <a:rPr lang="ru-RU" dirty="0" err="1" smtClean="0"/>
              <a:t>ЮграСтрой</a:t>
            </a:r>
            <a:r>
              <a:rPr lang="ru-RU" dirty="0" smtClean="0"/>
              <a:t>» в том числе: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штанная численность и расходы на оплату труда;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материальные расходы;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командировочные расходы;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канцелярские расходы,</a:t>
            </a:r>
          </a:p>
          <a:p>
            <a:r>
              <a:rPr lang="ru-RU" dirty="0" smtClean="0"/>
              <a:t>а также размещение средств резерва правления на депозитном счете позволили  впервые с 2009 года предложить Общему собранию проект сметы расходов, в которой расходная часть не превышает поступлений от членских взносов и доходов по депозиту.</a:t>
            </a:r>
          </a:p>
          <a:p>
            <a:endParaRPr lang="ru-RU" sz="1400" dirty="0" smtClean="0"/>
          </a:p>
          <a:p>
            <a:pPr algn="just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844824"/>
            <a:ext cx="9144000" cy="432048"/>
          </a:xfrm>
          <a:prstGeom prst="rect">
            <a:avLst/>
          </a:prstGeom>
          <a:gradFill>
            <a:gsLst>
              <a:gs pos="0">
                <a:srgbClr val="E3E3E3"/>
              </a:gs>
              <a:gs pos="50000">
                <a:srgbClr val="E3E3E3"/>
              </a:gs>
              <a:gs pos="100000">
                <a:srgbClr val="D5D5D5"/>
              </a:gs>
            </a:gsLst>
            <a:lin ang="5400000" scaled="0"/>
          </a:gra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cap="all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оптимизация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>
            <a:solidFill>
              <a:srgbClr val="B0B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d5e84aceefdb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7F6FB"/>
              </a:clrFrom>
              <a:clrTo>
                <a:srgbClr val="F7F6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2948947"/>
            <a:ext cx="3096344" cy="3233606"/>
          </a:xfrm>
          <a:prstGeom prst="rect">
            <a:avLst/>
          </a:prstGeom>
        </p:spPr>
      </p:pic>
      <p:pic>
        <p:nvPicPr>
          <p:cNvPr id="13" name="Рисунок 12" descr="Логотипы-СР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Шапка_презентац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7968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1772816"/>
            <a:ext cx="9144000" cy="72008"/>
          </a:xfrm>
          <a:prstGeom prst="rect">
            <a:avLst/>
          </a:prstGeom>
          <a:gradFill flip="none" rotWithShape="1">
            <a:gsLst>
              <a:gs pos="0">
                <a:srgbClr val="6CCDDA"/>
              </a:gs>
              <a:gs pos="25000">
                <a:srgbClr val="21D6E0"/>
              </a:gs>
              <a:gs pos="75000">
                <a:srgbClr val="3BADCD"/>
              </a:gs>
              <a:gs pos="100000">
                <a:srgbClr val="3BADCD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564904"/>
            <a:ext cx="83529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4800" b="1" cap="all" spc="0" dirty="0" smtClean="0">
              <a:ln/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b="1" cap="all" spc="0" dirty="0" smtClean="0">
                <a:ln/>
                <a:solidFill>
                  <a:schemeClr val="tx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800" b="1" cap="all" spc="0" dirty="0">
              <a:ln/>
              <a:solidFill>
                <a:schemeClr val="tx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Рисунок 8" descr="Логотипы-СР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7488831" cy="1752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2896</TotalTime>
  <Words>809</Words>
  <Application>Microsoft Office PowerPoint</Application>
  <PresentationFormat>Экран (4:3)</PresentationFormat>
  <Paragraphs>135</Paragraphs>
  <Slides>18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Шевченко</cp:lastModifiedBy>
  <cp:revision>403</cp:revision>
  <dcterms:created xsi:type="dcterms:W3CDTF">2011-05-11T08:35:39Z</dcterms:created>
  <dcterms:modified xsi:type="dcterms:W3CDTF">2013-03-20T04:55:20Z</dcterms:modified>
</cp:coreProperties>
</file>